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560" r:id="rId3"/>
    <p:sldId id="573" r:id="rId4"/>
    <p:sldId id="574" r:id="rId5"/>
    <p:sldId id="583" r:id="rId6"/>
    <p:sldId id="582" r:id="rId7"/>
    <p:sldId id="576" r:id="rId8"/>
    <p:sldId id="570" r:id="rId9"/>
    <p:sldId id="567" r:id="rId10"/>
    <p:sldId id="584" r:id="rId11"/>
    <p:sldId id="58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6C1A"/>
    <a:srgbClr val="3C4DE1"/>
    <a:srgbClr val="4457FF"/>
    <a:srgbClr val="0067AC"/>
    <a:srgbClr val="708F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>
        <p:scale>
          <a:sx n="75" d="100"/>
          <a:sy n="75" d="100"/>
        </p:scale>
        <p:origin x="-1296" y="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8EC09-98C1-4230-A213-FA5AE5122305}" type="datetimeFigureOut">
              <a:rPr lang="en-US" smtClean="0"/>
              <a:pPr/>
              <a:t>7/15/13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6C736F-67DC-4AD6-B39F-F449EC149D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852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C736F-67DC-4AD6-B39F-F449EC149DB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Managing</a:t>
            </a:r>
            <a:r>
              <a:rPr lang="en-US" baseline="0" dirty="0" smtClean="0"/>
              <a:t> the unavoidable</a:t>
            </a:r>
          </a:p>
          <a:p>
            <a:r>
              <a:rPr lang="en-US" baseline="0" dirty="0" smtClean="0"/>
              <a:t>Avoiding the unmanageable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C736F-67DC-4AD6-B39F-F449EC149DB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989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114385"/>
            <a:ext cx="9144000" cy="5743615"/>
          </a:xfrm>
          <a:prstGeom prst="rect">
            <a:avLst/>
          </a:prstGeom>
          <a:solidFill>
            <a:srgbClr val="0067A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8335-179D-0D45-BDC9-9A615D158F0F}" type="datetimeFigureOut">
              <a:rPr lang="en-US" smtClean="0"/>
              <a:pPr/>
              <a:t>7/15/13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041-706C-CF48-8DEF-97EEE89FE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8335-179D-0D45-BDC9-9A615D158F0F}" type="datetimeFigureOut">
              <a:rPr lang="en-US" smtClean="0"/>
              <a:pPr/>
              <a:t>7/15/13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041-706C-CF48-8DEF-97EEE89FE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51062"/>
            <a:ext cx="4038600" cy="4089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51062"/>
            <a:ext cx="4038600" cy="4089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8335-179D-0D45-BDC9-9A615D158F0F}" type="datetimeFigureOut">
              <a:rPr lang="en-US" smtClean="0"/>
              <a:pPr/>
              <a:t>7/15/13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041-706C-CF48-8DEF-97EEE89FE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7806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917824"/>
            <a:ext cx="4040188" cy="3362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27806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917824"/>
            <a:ext cx="4041775" cy="3362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8335-179D-0D45-BDC9-9A615D158F0F}" type="datetimeFigureOut">
              <a:rPr lang="en-US" smtClean="0"/>
              <a:pPr/>
              <a:t>7/15/13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041-706C-CF48-8DEF-97EEE89FE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8335-179D-0D45-BDC9-9A615D158F0F}" type="datetimeFigureOut">
              <a:rPr lang="en-US" smtClean="0"/>
              <a:pPr/>
              <a:t>7/15/13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041-706C-CF48-8DEF-97EEE89FE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8335-179D-0D45-BDC9-9A615D158F0F}" type="datetimeFigureOut">
              <a:rPr lang="en-US" smtClean="0"/>
              <a:pPr/>
              <a:t>7/15/13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041-706C-CF48-8DEF-97EEE89FE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8100"/>
            <a:ext cx="3008313" cy="7493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01751"/>
            <a:ext cx="5111750" cy="5035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008313" cy="42799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8335-179D-0D45-BDC9-9A615D158F0F}" type="datetimeFigureOut">
              <a:rPr lang="en-US" smtClean="0"/>
              <a:pPr/>
              <a:t>7/15/13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041-706C-CF48-8DEF-97EEE89FE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114385"/>
            <a:ext cx="9144000" cy="5743615"/>
          </a:xfrm>
          <a:prstGeom prst="rect">
            <a:avLst/>
          </a:prstGeom>
          <a:solidFill>
            <a:srgbClr val="0067A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SP World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71261" y="469900"/>
            <a:ext cx="8875059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8335-179D-0D45-BDC9-9A615D158F0F}" type="datetimeFigureOut">
              <a:rPr lang="en-US" smtClean="0"/>
              <a:pPr/>
              <a:t>7/15/13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041-706C-CF48-8DEF-97EEE89FE4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CSP Footer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1146048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2" y="1490165"/>
            <a:ext cx="2847274" cy="5016995"/>
          </a:xfrm>
        </p:spPr>
        <p:txBody>
          <a:bodyPr/>
          <a:lstStyle>
            <a:lvl1pPr marL="0" indent="0" algn="r">
              <a:buNone/>
              <a:defRPr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9318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63762"/>
            <a:ext cx="8229600" cy="4330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507161"/>
            <a:ext cx="874972" cy="2270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1EC58335-179D-0D45-BDC9-9A615D158F0F}" type="datetimeFigureOut">
              <a:rPr lang="en-US" smtClean="0"/>
              <a:pPr/>
              <a:t>7/15/13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2173" y="6507161"/>
            <a:ext cx="2895600" cy="2270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2873" y="6507161"/>
            <a:ext cx="483926" cy="2270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DA1FB041-706C-CF48-8DEF-97EEE89FE4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CSP Footer.jpg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0"/>
            <a:ext cx="9144000" cy="11460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63" r:id="rId8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0067AC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Tx/>
        <a:buNone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292100" indent="-292100" algn="l" defTabSz="457200" rtl="0" eaLnBrk="1" latinLnBrk="0" hangingPunct="1">
        <a:spcBef>
          <a:spcPct val="20000"/>
        </a:spcBef>
        <a:buClr>
          <a:srgbClr val="708F24"/>
        </a:buClr>
        <a:buFont typeface="Arial"/>
        <a:buChar char="•"/>
        <a:defRPr sz="2500" kern="1200">
          <a:solidFill>
            <a:schemeClr val="tx1"/>
          </a:solidFill>
          <a:latin typeface="Arial"/>
          <a:ea typeface="+mn-ea"/>
          <a:cs typeface="Arial"/>
        </a:defRPr>
      </a:lvl2pPr>
      <a:lvl3pPr marL="635000" indent="-342900" algn="l" defTabSz="457200" rtl="0" eaLnBrk="1" latinLnBrk="0" hangingPunct="1">
        <a:spcBef>
          <a:spcPct val="20000"/>
        </a:spcBef>
        <a:buClr>
          <a:srgbClr val="708F24"/>
        </a:buClr>
        <a:buFont typeface="Arial"/>
        <a:buChar char="•"/>
        <a:defRPr sz="2200" kern="1200">
          <a:solidFill>
            <a:schemeClr val="tx1"/>
          </a:solidFill>
          <a:latin typeface="Arial"/>
          <a:ea typeface="+mn-ea"/>
          <a:cs typeface="Arial"/>
        </a:defRPr>
      </a:lvl3pPr>
      <a:lvl4pPr marL="977900" indent="-342900" algn="l" defTabSz="457200" rtl="0" eaLnBrk="1" latinLnBrk="0" hangingPunct="1">
        <a:spcBef>
          <a:spcPct val="20000"/>
        </a:spcBef>
        <a:buClr>
          <a:srgbClr val="708F24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1257300" indent="-279400" algn="l" defTabSz="457200" rtl="0" eaLnBrk="1" latinLnBrk="0" hangingPunct="1">
        <a:spcBef>
          <a:spcPct val="20000"/>
        </a:spcBef>
        <a:buClr>
          <a:srgbClr val="708F24"/>
        </a:buClr>
        <a:buFont typeface="Arial"/>
        <a:buChar char="•"/>
        <a:defRPr sz="15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" y="1193114"/>
            <a:ext cx="9144000" cy="1470025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" pitchFamily="-112" charset="0"/>
              </a:rPr>
              <a:t>An Example of Difficult Conversations:</a:t>
            </a:r>
            <a:br>
              <a:rPr lang="en-US" sz="3200" dirty="0" smtClean="0">
                <a:solidFill>
                  <a:schemeClr val="bg1"/>
                </a:solidFill>
                <a:latin typeface="Arial" pitchFamily="-112" charset="0"/>
              </a:rPr>
            </a:br>
            <a:r>
              <a:rPr lang="en-US" sz="3200" dirty="0" smtClean="0">
                <a:solidFill>
                  <a:schemeClr val="bg1"/>
                </a:solidFill>
                <a:latin typeface="Arial" pitchFamily="-112" charset="0"/>
              </a:rPr>
              <a:t>Climate Change Mitigation and Adaptation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5" name="Subtitle 14"/>
          <p:cNvSpPr>
            <a:spLocks noGrp="1"/>
          </p:cNvSpPr>
          <p:nvPr>
            <p:ph type="subTitle" idx="1"/>
          </p:nvPr>
        </p:nvSpPr>
        <p:spPr>
          <a:xfrm>
            <a:off x="1262519" y="3513762"/>
            <a:ext cx="6400800" cy="1752600"/>
          </a:xfrm>
        </p:spPr>
        <p:txBody>
          <a:bodyPr>
            <a:normAutofit fontScale="55000" lnSpcReduction="20000"/>
          </a:bodyPr>
          <a:lstStyle/>
          <a:p>
            <a:r>
              <a:rPr lang="en-US" sz="3840" b="1" i="1" dirty="0" smtClean="0"/>
              <a:t>Eugene S. Takle</a:t>
            </a:r>
          </a:p>
          <a:p>
            <a:r>
              <a:rPr lang="en-US" dirty="0" smtClean="0"/>
              <a:t>Professor </a:t>
            </a:r>
          </a:p>
          <a:p>
            <a:r>
              <a:rPr lang="en-US" dirty="0" smtClean="0"/>
              <a:t>Department of Agronomy</a:t>
            </a:r>
          </a:p>
          <a:p>
            <a:r>
              <a:rPr lang="en-US" dirty="0" smtClean="0"/>
              <a:t>Department of Geological and Atmospheric Science</a:t>
            </a:r>
          </a:p>
          <a:p>
            <a:r>
              <a:rPr lang="en-US" dirty="0" smtClean="0"/>
              <a:t>Director, Climate Science Program</a:t>
            </a:r>
          </a:p>
          <a:p>
            <a:r>
              <a:rPr lang="en-US" dirty="0" smtClean="0"/>
              <a:t>Iowa State University</a:t>
            </a:r>
          </a:p>
          <a:p>
            <a:r>
              <a:rPr lang="en-US" dirty="0" smtClean="0"/>
              <a:t>Ames, IA 50011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05590" y="5534561"/>
            <a:ext cx="311878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2013 North Central CARET/AHS Meeting</a:t>
            </a:r>
          </a:p>
          <a:p>
            <a:pPr algn="ctr"/>
            <a:r>
              <a:rPr lang="en-US" sz="1400" dirty="0" smtClean="0"/>
              <a:t>Des Moines, Iowa</a:t>
            </a:r>
          </a:p>
          <a:p>
            <a:pPr algn="ctr"/>
            <a:r>
              <a:rPr lang="en-US" sz="1400" dirty="0" smtClean="0"/>
              <a:t>14-16 July </a:t>
            </a:r>
            <a:r>
              <a:rPr lang="en-US" sz="1400" dirty="0"/>
              <a:t>2013</a:t>
            </a:r>
          </a:p>
          <a:p>
            <a:pPr algn="ctr"/>
            <a:endParaRPr lang="en-US" sz="1400" dirty="0"/>
          </a:p>
          <a:p>
            <a:pPr algn="ctr"/>
            <a:endParaRPr lang="en-US" sz="14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36138"/>
            <a:ext cx="9144000" cy="931862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Historical Example: </a:t>
            </a:r>
            <a:r>
              <a:rPr lang="en-US" dirty="0" smtClean="0"/>
              <a:t>Missed Opportunity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199" y="2168000"/>
            <a:ext cx="7789333" cy="3816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 </a:t>
            </a:r>
          </a:p>
          <a:p>
            <a:r>
              <a:rPr lang="en-US" sz="2800" dirty="0">
                <a:solidFill>
                  <a:srgbClr val="708F24"/>
                </a:solidFill>
              </a:rPr>
              <a:t>Impact of climate change on Iowa </a:t>
            </a:r>
            <a:r>
              <a:rPr lang="en-US" sz="2800" dirty="0" smtClean="0">
                <a:solidFill>
                  <a:srgbClr val="708F24"/>
                </a:solidFill>
              </a:rPr>
              <a:t>(Takle and </a:t>
            </a:r>
            <a:r>
              <a:rPr lang="en-US" sz="2800" dirty="0" err="1" smtClean="0">
                <a:solidFill>
                  <a:srgbClr val="708F24"/>
                </a:solidFill>
              </a:rPr>
              <a:t>Zhong</a:t>
            </a:r>
            <a:r>
              <a:rPr lang="en-US" sz="2800" dirty="0" smtClean="0">
                <a:solidFill>
                  <a:srgbClr val="708F24"/>
                </a:solidFill>
              </a:rPr>
              <a:t>, 1991</a:t>
            </a:r>
            <a:r>
              <a:rPr lang="en-US" sz="2800" dirty="0">
                <a:solidFill>
                  <a:srgbClr val="708F24"/>
                </a:solidFill>
              </a:rPr>
              <a:t>):</a:t>
            </a:r>
          </a:p>
          <a:p>
            <a:pPr marL="457200" indent="-457200">
              <a:buFontTx/>
              <a:buChar char="•"/>
            </a:pPr>
            <a:r>
              <a:rPr lang="en-US" sz="2800" dirty="0" smtClean="0">
                <a:solidFill>
                  <a:srgbClr val="708F24"/>
                </a:solidFill>
              </a:rPr>
              <a:t>Winters will warm </a:t>
            </a:r>
            <a:r>
              <a:rPr lang="en-US" sz="2800" dirty="0">
                <a:solidFill>
                  <a:srgbClr val="708F24"/>
                </a:solidFill>
              </a:rPr>
              <a:t>more than </a:t>
            </a:r>
            <a:r>
              <a:rPr lang="en-US" sz="2800" dirty="0" smtClean="0">
                <a:solidFill>
                  <a:srgbClr val="708F24"/>
                </a:solidFill>
              </a:rPr>
              <a:t>summers</a:t>
            </a:r>
          </a:p>
          <a:p>
            <a:pPr marL="457200" indent="-457200">
              <a:buFontTx/>
              <a:buChar char="•"/>
            </a:pPr>
            <a:r>
              <a:rPr lang="en-US" sz="2800" dirty="0" smtClean="0">
                <a:solidFill>
                  <a:srgbClr val="708F24"/>
                </a:solidFill>
              </a:rPr>
              <a:t>Nights will </a:t>
            </a:r>
            <a:r>
              <a:rPr lang="en-US" sz="2800" dirty="0">
                <a:solidFill>
                  <a:srgbClr val="708F24"/>
                </a:solidFill>
              </a:rPr>
              <a:t>warm more than </a:t>
            </a:r>
            <a:r>
              <a:rPr lang="en-US" sz="2800" dirty="0" smtClean="0">
                <a:solidFill>
                  <a:srgbClr val="708F24"/>
                </a:solidFill>
              </a:rPr>
              <a:t>days</a:t>
            </a:r>
          </a:p>
          <a:p>
            <a:pPr marL="457200" indent="-457200">
              <a:buFontTx/>
              <a:buChar char="•"/>
            </a:pPr>
            <a:r>
              <a:rPr lang="en-US" sz="2800" dirty="0" smtClean="0">
                <a:solidFill>
                  <a:srgbClr val="708F24"/>
                </a:solidFill>
              </a:rPr>
              <a:t>Increase in annual precipitation</a:t>
            </a:r>
          </a:p>
          <a:p>
            <a:pPr marL="457200" indent="-457200">
              <a:buFontTx/>
              <a:buChar char="•"/>
            </a:pPr>
            <a:r>
              <a:rPr lang="en-US" sz="2800" dirty="0" smtClean="0">
                <a:solidFill>
                  <a:srgbClr val="708F24"/>
                </a:solidFill>
              </a:rPr>
              <a:t>Shift </a:t>
            </a:r>
            <a:r>
              <a:rPr lang="en-US" sz="2800" dirty="0">
                <a:solidFill>
                  <a:srgbClr val="708F24"/>
                </a:solidFill>
              </a:rPr>
              <a:t>in the seasonality of precipitation:  more in spring and early summer, less in fall and </a:t>
            </a:r>
            <a:r>
              <a:rPr lang="en-US" sz="2800" dirty="0" smtClean="0">
                <a:solidFill>
                  <a:srgbClr val="708F24"/>
                </a:solidFill>
              </a:rPr>
              <a:t>winter</a:t>
            </a:r>
            <a:endParaRPr lang="en-US" sz="2800" dirty="0">
              <a:solidFill>
                <a:srgbClr val="708F24"/>
              </a:solidFill>
            </a:endParaRPr>
          </a:p>
          <a:p>
            <a:r>
              <a:rPr lang="en-US" dirty="0"/>
              <a:t>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8666" y="5799764"/>
            <a:ext cx="84836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Failed to engage stakeholder dialog on the impact of heavy spring rains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564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Difficult Conversations:</a:t>
            </a:r>
            <a:br>
              <a:rPr lang="en-US" dirty="0" smtClean="0"/>
            </a:br>
            <a:r>
              <a:rPr lang="en-US" dirty="0" smtClean="0"/>
              <a:t>Take-away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Tx/>
              <a:buChar char="•"/>
            </a:pPr>
            <a:r>
              <a:rPr lang="en-US" dirty="0" smtClean="0">
                <a:solidFill>
                  <a:srgbClr val="708F24"/>
                </a:solidFill>
              </a:rPr>
              <a:t>Consistently rely on authoritative, best available science and don’t go beyond what the science will support</a:t>
            </a:r>
          </a:p>
          <a:p>
            <a:pPr marL="457200" indent="-457200">
              <a:buFontTx/>
              <a:buChar char="•"/>
            </a:pPr>
            <a:r>
              <a:rPr lang="en-US" dirty="0" smtClean="0">
                <a:solidFill>
                  <a:srgbClr val="708F24"/>
                </a:solidFill>
              </a:rPr>
              <a:t>Communicate with stakeholders frequently in terms they understand and using local examples when available</a:t>
            </a:r>
          </a:p>
          <a:p>
            <a:pPr marL="457200" indent="-457200">
              <a:buFontTx/>
              <a:buChar char="•"/>
            </a:pPr>
            <a:r>
              <a:rPr lang="en-US" dirty="0" smtClean="0">
                <a:solidFill>
                  <a:srgbClr val="708F24"/>
                </a:solidFill>
              </a:rPr>
              <a:t>Help and encourage stakeholders to ask good questions</a:t>
            </a:r>
          </a:p>
          <a:p>
            <a:pPr marL="457200" indent="-457200">
              <a:buFontTx/>
              <a:buChar char="•"/>
            </a:pPr>
            <a:endParaRPr lang="en-US" dirty="0" smtClean="0">
              <a:solidFill>
                <a:srgbClr val="708F24"/>
              </a:solidFill>
            </a:endParaRPr>
          </a:p>
          <a:p>
            <a:pPr marL="457200" indent="-457200">
              <a:buFontTx/>
              <a:buChar char="•"/>
            </a:pPr>
            <a:endParaRPr lang="en-US" dirty="0" smtClean="0">
              <a:solidFill>
                <a:srgbClr val="708F24"/>
              </a:solidFill>
            </a:endParaRPr>
          </a:p>
          <a:p>
            <a:pPr marL="457200" indent="-457200">
              <a:buFontTx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918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267" y="1219200"/>
            <a:ext cx="8754533" cy="9318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Characteristics of Controversial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/>
            </a:r>
            <a:b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Public Issues:  Example of Climate Change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26203"/>
            <a:ext cx="8686800" cy="4195481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8F24"/>
                </a:solidFill>
              </a:rPr>
              <a:t>Context - History &amp; </a:t>
            </a:r>
            <a:r>
              <a:rPr lang="en-US" sz="2400" dirty="0" smtClean="0">
                <a:solidFill>
                  <a:srgbClr val="708F24"/>
                </a:solidFill>
              </a:rPr>
              <a:t>culture:  </a:t>
            </a:r>
            <a:r>
              <a:rPr lang="en-US" sz="2400" dirty="0" smtClean="0">
                <a:solidFill>
                  <a:srgbClr val="FF0000"/>
                </a:solidFill>
              </a:rPr>
              <a:t>Technological advances </a:t>
            </a:r>
            <a:endParaRPr lang="en-US" sz="2400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708F24"/>
                </a:solidFill>
              </a:rPr>
              <a:t>Multiple stakeholders:  </a:t>
            </a:r>
            <a:r>
              <a:rPr lang="en-US" sz="2400" dirty="0" smtClean="0">
                <a:solidFill>
                  <a:srgbClr val="FF0000"/>
                </a:solidFill>
              </a:rPr>
              <a:t>Humans, animals, ecosystems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708F24"/>
                </a:solidFill>
              </a:rPr>
              <a:t>Multiple </a:t>
            </a:r>
            <a:r>
              <a:rPr lang="en-US" sz="2400" dirty="0">
                <a:solidFill>
                  <a:srgbClr val="708F24"/>
                </a:solidFill>
              </a:rPr>
              <a:t>values, views and </a:t>
            </a:r>
            <a:r>
              <a:rPr lang="en-US" sz="2400" dirty="0" smtClean="0">
                <a:solidFill>
                  <a:srgbClr val="708F24"/>
                </a:solidFill>
              </a:rPr>
              <a:t>interests:  </a:t>
            </a:r>
            <a:r>
              <a:rPr lang="en-US" sz="2400" dirty="0" smtClean="0">
                <a:solidFill>
                  <a:srgbClr val="FF0000"/>
                </a:solidFill>
              </a:rPr>
              <a:t>Profit, human rights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8F24"/>
                </a:solidFill>
              </a:rPr>
              <a:t>High stakes with unknown </a:t>
            </a:r>
            <a:r>
              <a:rPr lang="en-US" sz="2400" dirty="0" smtClean="0">
                <a:solidFill>
                  <a:srgbClr val="708F24"/>
                </a:solidFill>
              </a:rPr>
              <a:t>outcomes:  </a:t>
            </a:r>
            <a:r>
              <a:rPr lang="en-US" sz="2400" dirty="0" smtClean="0">
                <a:solidFill>
                  <a:srgbClr val="FF0000"/>
                </a:solidFill>
              </a:rPr>
              <a:t>Creating unmanageable weather events, global scale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708F24"/>
                </a:solidFill>
              </a:rPr>
              <a:t>High emotions:  </a:t>
            </a:r>
            <a:r>
              <a:rPr lang="en-US" sz="2400" dirty="0" smtClean="0">
                <a:solidFill>
                  <a:srgbClr val="FF0000"/>
                </a:solidFill>
              </a:rPr>
              <a:t>Partial information on both sides</a:t>
            </a:r>
            <a:endParaRPr lang="en-US" sz="2400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708F24"/>
                </a:solidFill>
              </a:rPr>
              <a:t>Relationships &amp; trust </a:t>
            </a:r>
            <a:r>
              <a:rPr lang="en-US" sz="2400" dirty="0">
                <a:solidFill>
                  <a:srgbClr val="708F24"/>
                </a:solidFill>
              </a:rPr>
              <a:t>between </a:t>
            </a:r>
            <a:r>
              <a:rPr lang="en-US" sz="2400" dirty="0" smtClean="0">
                <a:solidFill>
                  <a:srgbClr val="708F24"/>
                </a:solidFill>
              </a:rPr>
              <a:t>parties: 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Conflicts at all levels</a:t>
            </a:r>
            <a:endParaRPr lang="en-US" sz="2400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8F24"/>
                </a:solidFill>
              </a:rPr>
              <a:t>Different levels of </a:t>
            </a:r>
            <a:r>
              <a:rPr lang="en-US" sz="2400" dirty="0" smtClean="0">
                <a:solidFill>
                  <a:srgbClr val="708F24"/>
                </a:solidFill>
              </a:rPr>
              <a:t>power:  </a:t>
            </a:r>
            <a:r>
              <a:rPr lang="en-US" sz="2400" dirty="0" smtClean="0">
                <a:solidFill>
                  <a:srgbClr val="FF0000"/>
                </a:solidFill>
              </a:rPr>
              <a:t>Legislative </a:t>
            </a:r>
            <a:r>
              <a:rPr lang="en-US" sz="2400" dirty="0" err="1" smtClean="0">
                <a:solidFill>
                  <a:srgbClr val="FF0000"/>
                </a:solidFill>
              </a:rPr>
              <a:t>vs</a:t>
            </a:r>
            <a:r>
              <a:rPr lang="en-US" sz="2400" dirty="0" smtClean="0">
                <a:solidFill>
                  <a:srgbClr val="FF0000"/>
                </a:solidFill>
              </a:rPr>
              <a:t> private sector</a:t>
            </a:r>
            <a:endParaRPr lang="en-US" sz="2400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8F24"/>
                </a:solidFill>
              </a:rPr>
              <a:t>Different levels of </a:t>
            </a:r>
            <a:r>
              <a:rPr lang="en-US" sz="2400" dirty="0" smtClean="0">
                <a:solidFill>
                  <a:srgbClr val="708F24"/>
                </a:solidFill>
              </a:rPr>
              <a:t>understanding:</a:t>
            </a:r>
            <a:r>
              <a:rPr lang="en-US" sz="2400" dirty="0" smtClean="0"/>
              <a:t>  </a:t>
            </a:r>
            <a:r>
              <a:rPr lang="en-US" sz="2400" dirty="0" smtClean="0">
                <a:solidFill>
                  <a:srgbClr val="FF0000"/>
                </a:solidFill>
              </a:rPr>
              <a:t>Evolving science</a:t>
            </a:r>
            <a:endParaRPr lang="en-US" sz="2400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708F24"/>
                </a:solidFill>
              </a:rPr>
              <a:t>Decisions </a:t>
            </a:r>
            <a:r>
              <a:rPr lang="en-US" sz="2400" dirty="0">
                <a:solidFill>
                  <a:srgbClr val="708F24"/>
                </a:solidFill>
              </a:rPr>
              <a:t>have widespread </a:t>
            </a:r>
            <a:r>
              <a:rPr lang="en-US" sz="2400" dirty="0" smtClean="0">
                <a:solidFill>
                  <a:srgbClr val="708F24"/>
                </a:solidFill>
              </a:rPr>
              <a:t>consequences:  </a:t>
            </a:r>
            <a:r>
              <a:rPr lang="en-US" sz="2400" dirty="0" smtClean="0">
                <a:solidFill>
                  <a:srgbClr val="FF0000"/>
                </a:solidFill>
              </a:rPr>
              <a:t>Civilizations threatened </a:t>
            </a:r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66932" y="6514046"/>
            <a:ext cx="277706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Adapted from Janet Ayres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239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405471"/>
            <a:ext cx="8788400" cy="931862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Conveying the science i</a:t>
            </a:r>
            <a:r>
              <a:rPr lang="en-US" dirty="0" smtClean="0"/>
              <a:t>n </a:t>
            </a:r>
            <a:r>
              <a:rPr lang="en-US" dirty="0"/>
              <a:t>difficult </a:t>
            </a:r>
            <a:r>
              <a:rPr lang="en-US" dirty="0" smtClean="0"/>
              <a:t>conversations (what I have learned)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866" y="2425703"/>
            <a:ext cx="4470401" cy="4330699"/>
          </a:xfrm>
        </p:spPr>
        <p:txBody>
          <a:bodyPr>
            <a:noAutofit/>
          </a:bodyPr>
          <a:lstStyle/>
          <a:p>
            <a:pPr marL="457200" indent="-457200">
              <a:buFontTx/>
              <a:buChar char="•"/>
            </a:pPr>
            <a:r>
              <a:rPr lang="en-US" dirty="0" smtClean="0">
                <a:solidFill>
                  <a:srgbClr val="708F24"/>
                </a:solidFill>
              </a:rPr>
              <a:t>Be consistent</a:t>
            </a:r>
          </a:p>
          <a:p>
            <a:pPr marL="457200" indent="-457200">
              <a:buFontTx/>
              <a:buChar char="•"/>
            </a:pPr>
            <a:r>
              <a:rPr lang="en-US" dirty="0">
                <a:solidFill>
                  <a:srgbClr val="708F24"/>
                </a:solidFill>
              </a:rPr>
              <a:t>B</a:t>
            </a:r>
            <a:r>
              <a:rPr lang="en-US" dirty="0" smtClean="0">
                <a:solidFill>
                  <a:srgbClr val="708F24"/>
                </a:solidFill>
              </a:rPr>
              <a:t>e precise</a:t>
            </a:r>
          </a:p>
          <a:p>
            <a:pPr marL="457200" indent="-457200">
              <a:buFontTx/>
              <a:buChar char="•"/>
            </a:pPr>
            <a:r>
              <a:rPr lang="en-US" dirty="0" smtClean="0">
                <a:solidFill>
                  <a:srgbClr val="708F24"/>
                </a:solidFill>
              </a:rPr>
              <a:t>Avoid misleading or narrowly defined terms (greenhouse gases, model bias, positive feedback)</a:t>
            </a:r>
          </a:p>
          <a:p>
            <a:r>
              <a:rPr lang="en-US" dirty="0"/>
              <a:t> </a:t>
            </a:r>
          </a:p>
          <a:p>
            <a:pPr marL="457200" indent="-457200">
              <a:buFontTx/>
              <a:buChar char="•"/>
            </a:pPr>
            <a:endParaRPr lang="en-US" dirty="0">
              <a:solidFill>
                <a:srgbClr val="708F24"/>
              </a:solidFill>
            </a:endParaRPr>
          </a:p>
        </p:txBody>
      </p:sp>
      <p:pic>
        <p:nvPicPr>
          <p:cNvPr id="4" name="Picture 3" descr="CO2 level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173" y="2337334"/>
            <a:ext cx="4272627" cy="343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665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IPCC_T21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3333" y="2337333"/>
            <a:ext cx="8229600" cy="4377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0132" y="2405597"/>
            <a:ext cx="6705601" cy="2793467"/>
          </a:xfrm>
        </p:spPr>
        <p:txBody>
          <a:bodyPr>
            <a:noAutofit/>
          </a:bodyPr>
          <a:lstStyle/>
          <a:p>
            <a:pPr marL="457200" indent="-457200">
              <a:buFontTx/>
              <a:buChar char="•"/>
            </a:pPr>
            <a:r>
              <a:rPr lang="en-US" dirty="0" smtClean="0">
                <a:solidFill>
                  <a:srgbClr val="708F24"/>
                </a:solidFill>
              </a:rPr>
              <a:t>Convey </a:t>
            </a:r>
            <a:r>
              <a:rPr lang="en-US" dirty="0">
                <a:solidFill>
                  <a:srgbClr val="708F24"/>
                </a:solidFill>
              </a:rPr>
              <a:t>what you don’t know (let the science evolve </a:t>
            </a:r>
            <a:r>
              <a:rPr lang="en-US" dirty="0" smtClean="0">
                <a:solidFill>
                  <a:srgbClr val="708F24"/>
                </a:solidFill>
              </a:rPr>
              <a:t>with </a:t>
            </a:r>
            <a:r>
              <a:rPr lang="en-US" dirty="0">
                <a:solidFill>
                  <a:srgbClr val="708F24"/>
                </a:solidFill>
              </a:rPr>
              <a:t>consistent support for key messages</a:t>
            </a:r>
            <a:r>
              <a:rPr lang="en-US" dirty="0" smtClean="0">
                <a:solidFill>
                  <a:srgbClr val="708F24"/>
                </a:solidFill>
              </a:rPr>
              <a:t>)</a:t>
            </a:r>
          </a:p>
          <a:p>
            <a:pPr marL="457200" indent="-457200">
              <a:buFontTx/>
              <a:buChar char="•"/>
            </a:pPr>
            <a:r>
              <a:rPr lang="en-US" dirty="0" smtClean="0">
                <a:solidFill>
                  <a:srgbClr val="708F24"/>
                </a:solidFill>
              </a:rPr>
              <a:t>Quantify </a:t>
            </a:r>
            <a:r>
              <a:rPr lang="en-US" dirty="0">
                <a:solidFill>
                  <a:srgbClr val="708F24"/>
                </a:solidFill>
              </a:rPr>
              <a:t>and report </a:t>
            </a:r>
            <a:r>
              <a:rPr lang="en-US" dirty="0" smtClean="0">
                <a:solidFill>
                  <a:srgbClr val="708F24"/>
                </a:solidFill>
              </a:rPr>
              <a:t>uncertainty</a:t>
            </a:r>
          </a:p>
          <a:p>
            <a:pPr marL="457200" indent="-457200">
              <a:buFontTx/>
              <a:buChar char="•"/>
            </a:pPr>
            <a:r>
              <a:rPr lang="en-US" dirty="0" smtClean="0">
                <a:solidFill>
                  <a:srgbClr val="708F24"/>
                </a:solidFill>
              </a:rPr>
              <a:t>Cultivate trust and respect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400" y="1405471"/>
            <a:ext cx="8788400" cy="9318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67AC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mtClean="0"/>
              <a:t>Conveying the science in difficult conversations (what I have learned)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45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405471"/>
            <a:ext cx="8788400" cy="931862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Conveying the science i</a:t>
            </a:r>
            <a:r>
              <a:rPr lang="en-US" dirty="0" smtClean="0"/>
              <a:t>n </a:t>
            </a:r>
            <a:r>
              <a:rPr lang="en-US" dirty="0"/>
              <a:t>difficult </a:t>
            </a:r>
            <a:r>
              <a:rPr lang="en-US" dirty="0" smtClean="0"/>
              <a:t>conversations (what I have learned)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4667" y="4436534"/>
            <a:ext cx="3860800" cy="2201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58800" y="2696528"/>
            <a:ext cx="3962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•"/>
            </a:pPr>
            <a:r>
              <a:rPr lang="en-US" sz="2800" dirty="0">
                <a:solidFill>
                  <a:srgbClr val="708F24"/>
                </a:solidFill>
              </a:rPr>
              <a:t>Identify authoritative sources (Ex:  NAS on global cooling)</a:t>
            </a:r>
          </a:p>
          <a:p>
            <a:pPr marL="457200" indent="-457200">
              <a:buFontTx/>
              <a:buChar char="•"/>
            </a:pPr>
            <a:r>
              <a:rPr lang="en-US" sz="2800" dirty="0">
                <a:solidFill>
                  <a:srgbClr val="708F24"/>
                </a:solidFill>
              </a:rPr>
              <a:t>Educate stakeholders (i.e., everyone) to ask good </a:t>
            </a:r>
            <a:r>
              <a:rPr lang="en-US" sz="2800" dirty="0" smtClean="0">
                <a:solidFill>
                  <a:srgbClr val="708F24"/>
                </a:solidFill>
              </a:rPr>
              <a:t>questions</a:t>
            </a:r>
          </a:p>
          <a:p>
            <a:pPr marL="457200" indent="-457200">
              <a:buFontTx/>
              <a:buChar char="•"/>
            </a:pPr>
            <a:r>
              <a:rPr lang="en-US" sz="2800" dirty="0" smtClean="0">
                <a:solidFill>
                  <a:srgbClr val="708F24"/>
                </a:solidFill>
              </a:rPr>
              <a:t>Use “teachable” events</a:t>
            </a:r>
          </a:p>
          <a:p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049867" y="6174937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Mid-century yield change </a:t>
            </a:r>
            <a:r>
              <a:rPr lang="en-US" dirty="0"/>
              <a:t>under climate </a:t>
            </a:r>
            <a:endParaRPr lang="en-US" dirty="0" smtClean="0"/>
          </a:p>
          <a:p>
            <a:r>
              <a:rPr lang="en-US" dirty="0" smtClean="0"/>
              <a:t>change </a:t>
            </a:r>
            <a:r>
              <a:rPr lang="en-US" dirty="0"/>
              <a:t>scenarios: </a:t>
            </a:r>
            <a:r>
              <a:rPr lang="en-US" dirty="0" err="1"/>
              <a:t>rainfed</a:t>
            </a:r>
            <a:r>
              <a:rPr lang="en-US" dirty="0"/>
              <a:t> </a:t>
            </a:r>
            <a:r>
              <a:rPr lang="en-US" dirty="0" smtClean="0"/>
              <a:t>soybeans </a:t>
            </a:r>
            <a:endParaRPr lang="en-US" dirty="0"/>
          </a:p>
        </p:txBody>
      </p:sp>
      <p:pic>
        <p:nvPicPr>
          <p:cNvPr id="5" name="Picture 4" descr="Yield legend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668" y="2410394"/>
            <a:ext cx="3098800" cy="19981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86133" y="6573335"/>
            <a:ext cx="1439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Takle </a:t>
            </a:r>
            <a:r>
              <a:rPr lang="en-US" sz="1400" dirty="0"/>
              <a:t>et al,</a:t>
            </a:r>
            <a:r>
              <a:rPr lang="en-US" sz="1400" dirty="0" smtClean="0"/>
              <a:t>2013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01700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ully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38" y="3810000"/>
            <a:ext cx="4886262" cy="3060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599" y="6334779"/>
            <a:ext cx="2886139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Photo courtesy of RM Cruse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7865" y="2782432"/>
            <a:ext cx="897466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•"/>
            </a:pPr>
            <a:r>
              <a:rPr lang="en-US" sz="2800" dirty="0" smtClean="0">
                <a:solidFill>
                  <a:srgbClr val="708F24"/>
                </a:solidFill>
              </a:rPr>
              <a:t>   Separate </a:t>
            </a:r>
            <a:r>
              <a:rPr lang="en-US" sz="2800" dirty="0">
                <a:solidFill>
                  <a:srgbClr val="708F24"/>
                </a:solidFill>
              </a:rPr>
              <a:t>mitigation from adaptation </a:t>
            </a:r>
            <a:r>
              <a:rPr lang="en-US" sz="2800" dirty="0" smtClean="0">
                <a:solidFill>
                  <a:srgbClr val="708F24"/>
                </a:solidFill>
              </a:rPr>
              <a:t>– opportunity</a:t>
            </a:r>
          </a:p>
          <a:p>
            <a:r>
              <a:rPr lang="en-US" sz="2800" dirty="0">
                <a:solidFill>
                  <a:srgbClr val="708F24"/>
                </a:solidFill>
              </a:rPr>
              <a:t> </a:t>
            </a:r>
            <a:r>
              <a:rPr lang="en-US" sz="2800" dirty="0" smtClean="0">
                <a:solidFill>
                  <a:srgbClr val="708F24"/>
                </a:solidFill>
              </a:rPr>
              <a:t>      for </a:t>
            </a:r>
            <a:r>
              <a:rPr lang="en-US" sz="2800" dirty="0">
                <a:solidFill>
                  <a:srgbClr val="708F24"/>
                </a:solidFill>
              </a:rPr>
              <a:t>focusing </a:t>
            </a:r>
            <a:r>
              <a:rPr lang="en-US" sz="2800" dirty="0" smtClean="0">
                <a:solidFill>
                  <a:srgbClr val="708F24"/>
                </a:solidFill>
              </a:rPr>
              <a:t>agreement</a:t>
            </a:r>
          </a:p>
          <a:p>
            <a:pPr marL="285750" indent="-285750">
              <a:buFontTx/>
              <a:buChar char="•"/>
            </a:pPr>
            <a:r>
              <a:rPr lang="en-US" sz="2800" dirty="0" smtClean="0">
                <a:solidFill>
                  <a:srgbClr val="708F24"/>
                </a:solidFill>
              </a:rPr>
              <a:t>   Get </a:t>
            </a:r>
            <a:r>
              <a:rPr lang="en-US" sz="2800" dirty="0">
                <a:solidFill>
                  <a:srgbClr val="708F24"/>
                </a:solidFill>
              </a:rPr>
              <a:t>in their </a:t>
            </a:r>
            <a:r>
              <a:rPr lang="en-US" sz="2800" dirty="0" smtClean="0">
                <a:solidFill>
                  <a:srgbClr val="708F24"/>
                </a:solidFill>
              </a:rPr>
              <a:t>space</a:t>
            </a:r>
          </a:p>
          <a:p>
            <a:r>
              <a:rPr lang="en-US" sz="2800" dirty="0" smtClean="0">
                <a:solidFill>
                  <a:srgbClr val="708F24"/>
                </a:solidFill>
              </a:rPr>
              <a:t>     - </a:t>
            </a:r>
            <a:r>
              <a:rPr lang="en-US" sz="2800" dirty="0">
                <a:solidFill>
                  <a:srgbClr val="708F24"/>
                </a:solidFill>
              </a:rPr>
              <a:t>use local examples </a:t>
            </a:r>
            <a:endParaRPr lang="en-US" sz="2800" dirty="0" smtClean="0">
              <a:solidFill>
                <a:srgbClr val="708F24"/>
              </a:solidFill>
            </a:endParaRPr>
          </a:p>
          <a:p>
            <a:r>
              <a:rPr lang="en-US" sz="2800" dirty="0">
                <a:solidFill>
                  <a:srgbClr val="708F24"/>
                </a:solidFill>
              </a:rPr>
              <a:t> </a:t>
            </a:r>
            <a:r>
              <a:rPr lang="en-US" sz="2800" dirty="0" smtClean="0">
                <a:solidFill>
                  <a:srgbClr val="708F24"/>
                </a:solidFill>
              </a:rPr>
              <a:t>       (</a:t>
            </a:r>
            <a:r>
              <a:rPr lang="en-US" sz="2800" dirty="0">
                <a:solidFill>
                  <a:srgbClr val="708F24"/>
                </a:solidFill>
              </a:rPr>
              <a:t>see extremes) </a:t>
            </a:r>
            <a:endParaRPr lang="en-US" sz="2800" dirty="0" smtClean="0">
              <a:solidFill>
                <a:srgbClr val="708F24"/>
              </a:solidFill>
            </a:endParaRPr>
          </a:p>
          <a:p>
            <a:pPr marL="457200" indent="-457200">
              <a:buFontTx/>
              <a:buChar char="•"/>
            </a:pPr>
            <a:r>
              <a:rPr lang="en-US" sz="2800" dirty="0" smtClean="0">
                <a:solidFill>
                  <a:srgbClr val="708F24"/>
                </a:solidFill>
              </a:rPr>
              <a:t>Engage stakeholders </a:t>
            </a:r>
          </a:p>
          <a:p>
            <a:r>
              <a:rPr lang="en-US" sz="2800" dirty="0" smtClean="0">
                <a:solidFill>
                  <a:srgbClr val="708F24"/>
                </a:solidFill>
              </a:rPr>
              <a:t>      early and often</a:t>
            </a:r>
          </a:p>
          <a:p>
            <a:endParaRPr lang="en-US" sz="2800" dirty="0">
              <a:solidFill>
                <a:srgbClr val="708F24"/>
              </a:solidFill>
            </a:endParaRPr>
          </a:p>
          <a:p>
            <a:pPr marL="285750" indent="-285750">
              <a:buFontTx/>
              <a:buChar char="•"/>
            </a:pPr>
            <a:endParaRPr lang="en-US" sz="2800" dirty="0">
              <a:solidFill>
                <a:srgbClr val="708F24"/>
              </a:solidFill>
            </a:endParaRPr>
          </a:p>
          <a:p>
            <a:pPr marL="285750" indent="-285750">
              <a:buFontTx/>
              <a:buChar char="•"/>
            </a:pPr>
            <a:endParaRPr lang="en-US" sz="2800" dirty="0">
              <a:solidFill>
                <a:srgbClr val="708F24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1151485"/>
            <a:ext cx="8788400" cy="931862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67AC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dirty="0" smtClean="0"/>
              <a:t>Conveying the science in difficult conversations (what I have learned)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896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185334"/>
            <a:ext cx="8788400" cy="931862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What to do about Extremes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866" y="2235729"/>
            <a:ext cx="5485342" cy="4330699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Tx/>
              <a:buChar char="•"/>
            </a:pPr>
            <a:r>
              <a:rPr lang="en-US" dirty="0" smtClean="0">
                <a:solidFill>
                  <a:srgbClr val="708F24"/>
                </a:solidFill>
              </a:rPr>
              <a:t>Action on extremes is governed more by emotion and less by facts (my assertion)</a:t>
            </a:r>
          </a:p>
          <a:p>
            <a:pPr marL="457200" indent="-457200">
              <a:buFontTx/>
              <a:buChar char="•"/>
            </a:pPr>
            <a:r>
              <a:rPr lang="en-US" dirty="0" smtClean="0">
                <a:solidFill>
                  <a:srgbClr val="708F24"/>
                </a:solidFill>
              </a:rPr>
              <a:t>Considered a good way to lose scientific credibility</a:t>
            </a:r>
          </a:p>
          <a:p>
            <a:pPr marL="457200" indent="-457200">
              <a:buFontTx/>
              <a:buChar char="•"/>
            </a:pPr>
            <a:r>
              <a:rPr lang="en-US" dirty="0" smtClean="0">
                <a:solidFill>
                  <a:srgbClr val="708F24"/>
                </a:solidFill>
              </a:rPr>
              <a:t>Can’t accumulate/anticipate all possibilities (e.g., El Reno tornado, Hurricane Sandy, Arizona wildfire), so how to use examples?</a:t>
            </a:r>
          </a:p>
          <a:p>
            <a:pPr marL="457200" indent="-457200">
              <a:buFontTx/>
              <a:buChar char="•"/>
            </a:pPr>
            <a:r>
              <a:rPr lang="en-US" dirty="0" smtClean="0">
                <a:solidFill>
                  <a:srgbClr val="708F24"/>
                </a:solidFill>
              </a:rPr>
              <a:t>Top priority for the US military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10" descr="days-over-1001=2080-2099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76408" y="3921267"/>
            <a:ext cx="3167592" cy="207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days-over-100-legend.jpg"/>
          <p:cNvPicPr>
            <a:picLocks noChangeAspect="1"/>
          </p:cNvPicPr>
          <p:nvPr/>
        </p:nvPicPr>
        <p:blipFill>
          <a:blip r:embed="rId3"/>
          <a:srcRect l="7813" t="14243" r="7603" b="14243"/>
          <a:stretch>
            <a:fillRect/>
          </a:stretch>
        </p:blipFill>
        <p:spPr bwMode="auto">
          <a:xfrm>
            <a:off x="6027208" y="6200172"/>
            <a:ext cx="2913592" cy="36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282266" y="2560463"/>
            <a:ext cx="265853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Average</a:t>
            </a:r>
            <a:r>
              <a:rPr lang="en-US" sz="2400" b="1" dirty="0" smtClean="0"/>
              <a:t> number of days over 100</a:t>
            </a:r>
            <a:r>
              <a:rPr lang="en-US" sz="2400" b="1" baseline="30000" dirty="0" smtClean="0"/>
              <a:t>o</a:t>
            </a:r>
            <a:r>
              <a:rPr lang="en-US" sz="2400" b="1" dirty="0" smtClean="0"/>
              <a:t>F</a:t>
            </a:r>
          </a:p>
          <a:p>
            <a:r>
              <a:rPr lang="en-US" sz="2400" b="1" dirty="0"/>
              <a:t>b</a:t>
            </a:r>
            <a:r>
              <a:rPr lang="en-US" sz="2400" b="1" dirty="0" smtClean="0"/>
              <a:t>y 2100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37751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36138"/>
            <a:ext cx="9144000" cy="931862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Historical Example: </a:t>
            </a:r>
            <a:r>
              <a:rPr lang="en-US" dirty="0" smtClean="0"/>
              <a:t>Missed Opportunity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199" y="2168000"/>
            <a:ext cx="778933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 </a:t>
            </a:r>
          </a:p>
          <a:p>
            <a:r>
              <a:rPr lang="en-US" sz="2800" dirty="0">
                <a:solidFill>
                  <a:srgbClr val="708F24"/>
                </a:solidFill>
              </a:rPr>
              <a:t>Impact of climate change on Iowa </a:t>
            </a:r>
            <a:r>
              <a:rPr lang="en-US" sz="2800" dirty="0" smtClean="0">
                <a:solidFill>
                  <a:srgbClr val="708F24"/>
                </a:solidFill>
              </a:rPr>
              <a:t>(Takle and </a:t>
            </a:r>
            <a:r>
              <a:rPr lang="en-US" sz="2800" dirty="0" err="1" smtClean="0">
                <a:solidFill>
                  <a:srgbClr val="708F24"/>
                </a:solidFill>
              </a:rPr>
              <a:t>Zhong</a:t>
            </a:r>
            <a:r>
              <a:rPr lang="en-US" sz="2800" dirty="0" smtClean="0">
                <a:solidFill>
                  <a:srgbClr val="708F24"/>
                </a:solidFill>
              </a:rPr>
              <a:t>, 1991</a:t>
            </a:r>
            <a:r>
              <a:rPr lang="en-US" sz="2800" dirty="0">
                <a:solidFill>
                  <a:srgbClr val="708F24"/>
                </a:solidFill>
              </a:rPr>
              <a:t>):</a:t>
            </a:r>
          </a:p>
          <a:p>
            <a:pPr marL="457200" indent="-457200">
              <a:buFontTx/>
              <a:buChar char="•"/>
            </a:pPr>
            <a:r>
              <a:rPr lang="en-US" sz="2800" dirty="0" smtClean="0">
                <a:solidFill>
                  <a:srgbClr val="708F24"/>
                </a:solidFill>
              </a:rPr>
              <a:t>Winters will warm </a:t>
            </a:r>
            <a:r>
              <a:rPr lang="en-US" sz="2800" dirty="0">
                <a:solidFill>
                  <a:srgbClr val="708F24"/>
                </a:solidFill>
              </a:rPr>
              <a:t>more than </a:t>
            </a:r>
            <a:r>
              <a:rPr lang="en-US" sz="2800" dirty="0" smtClean="0">
                <a:solidFill>
                  <a:srgbClr val="708F24"/>
                </a:solidFill>
              </a:rPr>
              <a:t>summers</a:t>
            </a:r>
          </a:p>
          <a:p>
            <a:pPr marL="457200" indent="-457200">
              <a:buFontTx/>
              <a:buChar char="•"/>
            </a:pPr>
            <a:r>
              <a:rPr lang="en-US" sz="2800" dirty="0" smtClean="0">
                <a:solidFill>
                  <a:srgbClr val="708F24"/>
                </a:solidFill>
              </a:rPr>
              <a:t>Nights will </a:t>
            </a:r>
            <a:r>
              <a:rPr lang="en-US" sz="2800" dirty="0">
                <a:solidFill>
                  <a:srgbClr val="708F24"/>
                </a:solidFill>
              </a:rPr>
              <a:t>warm more than </a:t>
            </a:r>
            <a:r>
              <a:rPr lang="en-US" sz="2800" dirty="0" smtClean="0">
                <a:solidFill>
                  <a:srgbClr val="708F24"/>
                </a:solidFill>
              </a:rPr>
              <a:t>days</a:t>
            </a:r>
          </a:p>
          <a:p>
            <a:pPr marL="457200" indent="-457200">
              <a:buFontTx/>
              <a:buChar char="•"/>
            </a:pPr>
            <a:r>
              <a:rPr lang="en-US" sz="2800" dirty="0" smtClean="0">
                <a:solidFill>
                  <a:srgbClr val="708F24"/>
                </a:solidFill>
              </a:rPr>
              <a:t>More precipitation in future climates</a:t>
            </a:r>
          </a:p>
          <a:p>
            <a:pPr marL="457200" indent="-457200">
              <a:buFontTx/>
              <a:buChar char="•"/>
            </a:pPr>
            <a:r>
              <a:rPr lang="en-US" sz="2800" dirty="0" smtClean="0">
                <a:solidFill>
                  <a:srgbClr val="708F24"/>
                </a:solidFill>
              </a:rPr>
              <a:t>Shift </a:t>
            </a:r>
            <a:r>
              <a:rPr lang="en-US" sz="2800" dirty="0">
                <a:solidFill>
                  <a:srgbClr val="708F24"/>
                </a:solidFill>
              </a:rPr>
              <a:t>in the seasonality of precipitation:  </a:t>
            </a:r>
            <a:r>
              <a:rPr lang="en-US" sz="2800" dirty="0" smtClean="0">
                <a:solidFill>
                  <a:srgbClr val="708F24"/>
                </a:solidFill>
              </a:rPr>
              <a:t>more precipitation </a:t>
            </a:r>
            <a:r>
              <a:rPr lang="en-US" sz="2800" dirty="0">
                <a:solidFill>
                  <a:srgbClr val="708F24"/>
                </a:solidFill>
              </a:rPr>
              <a:t>in spring and early summer, less in fall and </a:t>
            </a:r>
            <a:r>
              <a:rPr lang="en-US" sz="2800" dirty="0" smtClean="0">
                <a:solidFill>
                  <a:srgbClr val="708F24"/>
                </a:solidFill>
              </a:rPr>
              <a:t>winter</a:t>
            </a:r>
            <a:endParaRPr lang="en-US" sz="2800" dirty="0">
              <a:solidFill>
                <a:srgbClr val="708F24"/>
              </a:solidFill>
            </a:endParaRPr>
          </a:p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78818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owa.hayhoe.narccap.1yr.apr.sep.pc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1827464"/>
            <a:ext cx="6605461" cy="50305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1684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3C4DE1"/>
                </a:solidFill>
              </a:rPr>
              <a:t>Future Variability in Growing Season Precipitation for Iowa</a:t>
            </a:r>
            <a:endParaRPr lang="en-US" sz="2800" b="1" dirty="0">
              <a:solidFill>
                <a:srgbClr val="3C4DE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45300" y="6070600"/>
            <a:ext cx="2260600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More extreme droughts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550223"/>
            <a:ext cx="14102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CJ Anderson, ISU</a:t>
            </a:r>
            <a:endParaRPr lang="en-US" sz="140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898900" y="5041900"/>
            <a:ext cx="977900" cy="127000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876800" y="4787900"/>
            <a:ext cx="1968500" cy="254000"/>
          </a:xfrm>
          <a:prstGeom prst="line">
            <a:avLst/>
          </a:prstGeom>
          <a:ln w="76200" cmpd="sng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914900" y="3378200"/>
            <a:ext cx="0" cy="3172023"/>
          </a:xfrm>
          <a:prstGeom prst="line">
            <a:avLst/>
          </a:prstGeom>
          <a:ln w="5715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898900" y="3609201"/>
            <a:ext cx="3048000" cy="711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797300" y="5664200"/>
            <a:ext cx="3149600" cy="406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946900" y="3964801"/>
            <a:ext cx="20066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Lines drawn by eye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6946900" y="3708400"/>
            <a:ext cx="2794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6946900" y="4318000"/>
            <a:ext cx="381000" cy="4699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6972300" y="4241800"/>
            <a:ext cx="903161" cy="1676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946900" y="2925177"/>
            <a:ext cx="2006600" cy="58477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More intense rain events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413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2869</TotalTime>
  <Words>477</Words>
  <Application>Microsoft Macintosh PowerPoint</Application>
  <PresentationFormat>On-screen Show (4:3)</PresentationFormat>
  <Paragraphs>87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An Example of Difficult Conversations: Climate Change Mitigation and Adaptation</vt:lpstr>
      <vt:lpstr>Characteristics of Controversial  Public Issues:  Example of Climate Change</vt:lpstr>
      <vt:lpstr>Conveying the science in difficult conversations (what I have learned)</vt:lpstr>
      <vt:lpstr>PowerPoint Presentation</vt:lpstr>
      <vt:lpstr>Conveying the science in difficult conversations (what I have learned)</vt:lpstr>
      <vt:lpstr>PowerPoint Presentation</vt:lpstr>
      <vt:lpstr>What to do about Extremes </vt:lpstr>
      <vt:lpstr>Historical Example: Missed Opportunity</vt:lpstr>
      <vt:lpstr>PowerPoint Presentation</vt:lpstr>
      <vt:lpstr>Historical Example: Missed Opportunity</vt:lpstr>
      <vt:lpstr>Difficult Conversations: Take-away Messages</vt:lpstr>
    </vt:vector>
  </TitlesOfParts>
  <Company>Iowa State University - ECM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ECM Staff</dc:creator>
  <cp:lastModifiedBy>Gene Takle</cp:lastModifiedBy>
  <cp:revision>139</cp:revision>
  <dcterms:created xsi:type="dcterms:W3CDTF">2010-08-25T22:49:17Z</dcterms:created>
  <dcterms:modified xsi:type="dcterms:W3CDTF">2013-07-15T12:14:53Z</dcterms:modified>
</cp:coreProperties>
</file>